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0"/>
  </p:notesMasterIdLst>
  <p:sldIdLst>
    <p:sldId id="256" r:id="rId2"/>
    <p:sldId id="293" r:id="rId3"/>
    <p:sldId id="309" r:id="rId4"/>
    <p:sldId id="291" r:id="rId5"/>
    <p:sldId id="354" r:id="rId6"/>
    <p:sldId id="355" r:id="rId7"/>
    <p:sldId id="356" r:id="rId8"/>
    <p:sldId id="346" r:id="rId9"/>
    <p:sldId id="316" r:id="rId10"/>
    <p:sldId id="357" r:id="rId11"/>
    <p:sldId id="358" r:id="rId12"/>
    <p:sldId id="360" r:id="rId13"/>
    <p:sldId id="361" r:id="rId14"/>
    <p:sldId id="362" r:id="rId15"/>
    <p:sldId id="348" r:id="rId16"/>
    <p:sldId id="297" r:id="rId17"/>
    <p:sldId id="363" r:id="rId18"/>
    <p:sldId id="376" r:id="rId19"/>
    <p:sldId id="347" r:id="rId20"/>
    <p:sldId id="367" r:id="rId21"/>
    <p:sldId id="373" r:id="rId22"/>
    <p:sldId id="371" r:id="rId23"/>
    <p:sldId id="317" r:id="rId24"/>
    <p:sldId id="365" r:id="rId25"/>
    <p:sldId id="369" r:id="rId26"/>
    <p:sldId id="370" r:id="rId27"/>
    <p:sldId id="372" r:id="rId28"/>
    <p:sldId id="374" r:id="rId29"/>
    <p:sldId id="349" r:id="rId30"/>
    <p:sldId id="300" r:id="rId31"/>
    <p:sldId id="331" r:id="rId32"/>
    <p:sldId id="330" r:id="rId33"/>
    <p:sldId id="378" r:id="rId34"/>
    <p:sldId id="379" r:id="rId35"/>
    <p:sldId id="351" r:id="rId36"/>
    <p:sldId id="383" r:id="rId37"/>
    <p:sldId id="320" r:id="rId38"/>
    <p:sldId id="375" r:id="rId39"/>
    <p:sldId id="380" r:id="rId40"/>
    <p:sldId id="381" r:id="rId41"/>
    <p:sldId id="382" r:id="rId42"/>
    <p:sldId id="384" r:id="rId43"/>
    <p:sldId id="353" r:id="rId44"/>
    <p:sldId id="301" r:id="rId45"/>
    <p:sldId id="335" r:id="rId46"/>
    <p:sldId id="305" r:id="rId47"/>
    <p:sldId id="350" r:id="rId48"/>
    <p:sldId id="393" r:id="rId49"/>
    <p:sldId id="389" r:id="rId50"/>
    <p:sldId id="386" r:id="rId51"/>
    <p:sldId id="325" r:id="rId52"/>
    <p:sldId id="387" r:id="rId53"/>
    <p:sldId id="388" r:id="rId54"/>
    <p:sldId id="391" r:id="rId55"/>
    <p:sldId id="392" r:id="rId56"/>
    <p:sldId id="390" r:id="rId57"/>
    <p:sldId id="352" r:id="rId58"/>
    <p:sldId id="308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48" autoAdjust="0"/>
  </p:normalViewPr>
  <p:slideViewPr>
    <p:cSldViewPr snapToGrid="0">
      <p:cViewPr varScale="1">
        <p:scale>
          <a:sx n="58" d="100"/>
          <a:sy n="58" d="100"/>
        </p:scale>
        <p:origin x="9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1A29-8206-4629-A384-91E881779B94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9999-29B4-4E09-8CAF-67B405018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98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7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761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8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14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75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7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939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148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19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39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60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60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403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85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227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92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31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53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10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09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93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9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74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482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81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19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38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463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25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55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63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636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50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350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147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67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001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317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0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4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7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1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5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9999-29B4-4E09-8CAF-67B4050181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00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jp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5" y="2712949"/>
            <a:ext cx="6136892" cy="15861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/>
              <a:t>Chut! On calcule.</a:t>
            </a:r>
            <a:br>
              <a:rPr lang="fr-FR" sz="6000" dirty="0" smtClean="0"/>
            </a:br>
            <a:r>
              <a:rPr lang="fr-FR" sz="3100" dirty="0" smtClean="0"/>
              <a:t>Niveau Collège – 3ème</a:t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02487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18" y="431353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079" y="1913534"/>
            <a:ext cx="2654729" cy="31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14813"/>
              </p:ext>
            </p:extLst>
          </p:nvPr>
        </p:nvGraphicFramePr>
        <p:xfrm>
          <a:off x="4470091" y="767588"/>
          <a:ext cx="490866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665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18110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Choisir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nombre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Multiplier ce nombre par 3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Ajouter 5</a:t>
                      </a:r>
                      <a:endParaRPr lang="fr-FR" sz="2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4470091" y="4165542"/>
            <a:ext cx="5455920" cy="156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A – Quel est le résultat obtenu?</a:t>
            </a:r>
          </a:p>
          <a:p>
            <a:endParaRPr lang="fr-FR" sz="3000" dirty="0" smtClean="0">
              <a:solidFill>
                <a:schemeClr val="tx1"/>
              </a:solidFill>
            </a:endParaRPr>
          </a:p>
          <a:p>
            <a:pPr algn="ctr"/>
            <a:r>
              <a:rPr lang="fr-FR" sz="3900" b="1" dirty="0">
                <a:solidFill>
                  <a:schemeClr val="tx1"/>
                </a:solidFill>
              </a:rPr>
              <a:t>- </a:t>
            </a:r>
            <a:r>
              <a:rPr lang="fr-FR" sz="3900" b="1" dirty="0" smtClean="0">
                <a:solidFill>
                  <a:schemeClr val="tx1"/>
                </a:solidFill>
              </a:rPr>
              <a:t>2 </a:t>
            </a:r>
            <a:r>
              <a:rPr lang="fr-FR" sz="3900" dirty="0" smtClean="0">
                <a:solidFill>
                  <a:schemeClr val="tx1"/>
                </a:solidFill>
              </a:rPr>
              <a:t>x 3 + 5 = - 6 + 5 = </a:t>
            </a:r>
            <a:r>
              <a:rPr lang="fr-FR" sz="3900" b="1" u="sng" dirty="0" smtClean="0">
                <a:solidFill>
                  <a:schemeClr val="tx1"/>
                </a:solidFill>
              </a:rPr>
              <a:t>- 1</a:t>
            </a:r>
            <a:endParaRPr lang="fr-FR" sz="3900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470091" y="2799051"/>
            <a:ext cx="5455920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On choisit   </a:t>
            </a:r>
            <a:r>
              <a:rPr lang="fr-FR" b="1" dirty="0" smtClean="0">
                <a:solidFill>
                  <a:schemeClr val="tx1"/>
                </a:solidFill>
              </a:rPr>
              <a:t>- 2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40246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152140" y="268588"/>
            <a:ext cx="8674100" cy="5949332"/>
          </a:xfrm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Sur l'autoroute, </a:t>
            </a:r>
          </a:p>
          <a:p>
            <a:pPr algn="ctr"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Léo roule à une vitesse moyenne </a:t>
            </a:r>
          </a:p>
          <a:p>
            <a:pPr algn="ctr"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de </a:t>
            </a:r>
            <a:r>
              <a:rPr lang="fr-FR" sz="30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120 km/h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>
              <a:buNone/>
            </a:pPr>
            <a:endParaRPr lang="fr-FR" sz="3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B - Quelle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distance 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parcourt-il en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30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2h30min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?</a:t>
            </a:r>
          </a:p>
          <a:p>
            <a:pPr>
              <a:buNone/>
            </a:pPr>
            <a:endParaRPr lang="fr-FR" sz="30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En 1h Léo parcourt 120 km donc :</a:t>
            </a:r>
          </a:p>
          <a:p>
            <a:pPr>
              <a:buFontTx/>
              <a:buChar char="-"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En 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2h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, il parcourt 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240 km</a:t>
            </a:r>
          </a:p>
          <a:p>
            <a:pPr>
              <a:buFontTx/>
              <a:buChar char="-"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En 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30 min 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(1/2h) : il parcourt 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60 km</a:t>
            </a:r>
          </a:p>
          <a:p>
            <a:pPr marL="0" indent="0">
              <a:buNone/>
            </a:pP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Donc en 2h30min, Léo parcourt 300 km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8978" y="960147"/>
            <a:ext cx="1565993" cy="14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17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/>
          <a:srcRect l="23672" t="38600" r="38042" b="25495"/>
          <a:stretch>
            <a:fillRect/>
          </a:stretch>
        </p:blipFill>
        <p:spPr bwMode="auto">
          <a:xfrm>
            <a:off x="5349239" y="633274"/>
            <a:ext cx="3840481" cy="224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467753" y="3157191"/>
            <a:ext cx="2182574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26000" t="1524" r="258" b="-1524"/>
          <a:stretch/>
        </p:blipFill>
        <p:spPr>
          <a:xfrm>
            <a:off x="7559040" y="4031009"/>
            <a:ext cx="3670934" cy="1686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324904" y="4031009"/>
                <a:ext cx="2536349" cy="1195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sz="3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fr-FR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04" y="4031009"/>
                <a:ext cx="2536349" cy="11955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4166" y="176007"/>
            <a:ext cx="5797784" cy="31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448679" y="3449262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D – Quelle est la hauteur du peuplier?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825240" y="4328160"/>
            <a:ext cx="78790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On reconnaît une configuration du théorème de Thalès.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Les côtés correspondants des triangles OAB et OSP sont proportionnels : 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OP = 3 x OB donc SP = 3 x AB donc </a:t>
            </a:r>
            <a:r>
              <a:rPr lang="fr-FR" sz="3000" b="1" dirty="0" smtClean="0">
                <a:solidFill>
                  <a:schemeClr val="tx1"/>
                </a:solidFill>
              </a:rPr>
              <a:t>SP = 15 m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028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195763" y="2256722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dirty="0" smtClean="0">
                <a:solidFill>
                  <a:schemeClr val="tx1"/>
                </a:solidFill>
              </a:rPr>
              <a:t>E – Quelle est la valeur de </a:t>
            </a:r>
            <a:r>
              <a:rPr lang="fr-FR" sz="12800" b="1" dirty="0">
                <a:solidFill>
                  <a:schemeClr val="tx1"/>
                </a:solidFill>
                <a:latin typeface="Edwardian Script ITC" pitchFamily="66" charset="0"/>
              </a:rPr>
              <a:t>x</a:t>
            </a:r>
            <a:r>
              <a:rPr lang="fr-FR" sz="1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749040" y="526849"/>
            <a:ext cx="6963878" cy="2058871"/>
          </a:xfrm>
        </p:spPr>
        <p:txBody>
          <a:bodyPr anchor="ctr" anchorCtr="1">
            <a:normAutofit fontScale="62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fr-FR" sz="24000" dirty="0" smtClean="0">
                <a:solidFill>
                  <a:schemeClr val="tx1"/>
                </a:solidFill>
                <a:latin typeface="Edwardian Script ITC" pitchFamily="66" charset="0"/>
              </a:rPr>
              <a:t>x</a:t>
            </a: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  + 4 = 10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043363" y="4315593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300" b="1" u="sng" dirty="0" smtClean="0">
                <a:solidFill>
                  <a:schemeClr val="tx1"/>
                </a:solidFill>
                <a:latin typeface="Edwardian Script ITC" pitchFamily="66" charset="0"/>
              </a:rPr>
              <a:t>x</a:t>
            </a:r>
            <a:r>
              <a:rPr lang="fr-FR" sz="9300" b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b="1" u="sng" dirty="0">
                <a:solidFill>
                  <a:schemeClr val="tx1"/>
                </a:solidFill>
              </a:rPr>
              <a:t>= 2 </a:t>
            </a:r>
            <a:endParaRPr lang="fr-FR" sz="58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601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3" y="937260"/>
            <a:ext cx="3649980" cy="364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7772400" y="1600200"/>
            <a:ext cx="96012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8980806" y="1415534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banane vaut 15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2398766"/>
            <a:ext cx="1079086" cy="2316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355" y="3310865"/>
            <a:ext cx="1079086" cy="2316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28953" y="4705257"/>
            <a:ext cx="859583" cy="1845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003349" y="2328783"/>
            <a:ext cx="267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10 donc </a:t>
            </a:r>
          </a:p>
          <a:p>
            <a:r>
              <a:rPr lang="fr-FR" b="1" dirty="0" smtClean="0"/>
              <a:t>1 cerise vaut 5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80806" y="3242033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16680" y="5428525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15 + 5 x 4 = 15 + 20 = </a:t>
            </a:r>
            <a:r>
              <a:rPr lang="fr-FR" sz="2800" b="1" dirty="0" smtClean="0"/>
              <a:t>35</a:t>
            </a:r>
            <a:endParaRPr lang="fr-FR" sz="2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695" y="3665034"/>
            <a:ext cx="1116449" cy="12422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176" y="4105074"/>
            <a:ext cx="1079086" cy="2316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797698" y="4063778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qu’une cerise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10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3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265170"/>
            <a:ext cx="7983447" cy="2343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0307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21775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4851091" y="1849628"/>
          <a:ext cx="490866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665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18110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Choisir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nombre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Multiplier ce nombre par 3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Ajouter 5</a:t>
                      </a:r>
                      <a:endParaRPr lang="fr-FR" sz="2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851091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Voici un programme de calcul.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256730" y="5135060"/>
            <a:ext cx="6792269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1"/>
                </a:solidFill>
              </a:rPr>
              <a:t>A – </a:t>
            </a:r>
            <a:r>
              <a:rPr lang="fr-FR" sz="3000" dirty="0" smtClean="0">
                <a:solidFill>
                  <a:schemeClr val="tx1"/>
                </a:solidFill>
              </a:rPr>
              <a:t>Quel était le </a:t>
            </a:r>
            <a:r>
              <a:rPr lang="fr-FR" sz="3000" b="1" dirty="0" smtClean="0">
                <a:solidFill>
                  <a:schemeClr val="tx1"/>
                </a:solidFill>
              </a:rPr>
              <a:t>nombre choisi au départ</a:t>
            </a:r>
            <a:r>
              <a:rPr lang="fr-FR" sz="30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140651" y="3990155"/>
            <a:ext cx="5455920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Le résultat obtenu est 35.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0514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398521" y="1062681"/>
            <a:ext cx="8365112" cy="4868564"/>
          </a:xfrm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  <a:latin typeface="Corbel" panose="020B0503020204020204" pitchFamily="34" charset="0"/>
              </a:rPr>
              <a:t>Un scooter roule à une vitesse 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constante de </a:t>
            </a:r>
            <a:r>
              <a:rPr lang="fr-FR" sz="32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40 km/h 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      sur une route de campagne.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B – Combien de temps </a:t>
            </a:r>
            <a:r>
              <a:rPr lang="fr-FR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lui faut-il pour parcourir </a:t>
            </a:r>
            <a:r>
              <a:rPr lang="fr-FR" sz="28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10 km </a:t>
            </a:r>
            <a:r>
              <a:rPr lang="fr-FR" sz="28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  <a:endParaRPr lang="fr-FR" sz="28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1" y="1907698"/>
            <a:ext cx="736283" cy="736283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021" y="2341736"/>
            <a:ext cx="1678315" cy="123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17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6"/>
          <p:cNvPicPr>
            <a:picLocks noGrp="1"/>
          </p:cNvPicPr>
          <p:nvPr>
            <p:ph idx="1"/>
          </p:nvPr>
        </p:nvPicPr>
        <p:blipFill>
          <a:blip r:embed="rId5"/>
          <a:srcRect l="24180" t="33858" r="40690" b="30926"/>
          <a:stretch>
            <a:fillRect/>
          </a:stretch>
        </p:blipFill>
        <p:spPr bwMode="auto">
          <a:xfrm>
            <a:off x="5303520" y="1100575"/>
            <a:ext cx="4826548" cy="278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736080" y="4561783"/>
            <a:ext cx="5455920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4520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3ème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911114"/>
            <a:ext cx="7820978" cy="2623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03070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22669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5"/>
          <p:cNvPicPr>
            <a:picLocks noGrp="1"/>
          </p:cNvPicPr>
          <p:nvPr>
            <p:ph idx="1"/>
          </p:nvPr>
        </p:nvPicPr>
        <p:blipFill>
          <a:blip r:embed="rId5">
            <a:clrChange>
              <a:clrFrom>
                <a:srgbClr val="EEF9FD"/>
              </a:clrFrom>
              <a:clrTo>
                <a:srgbClr val="EEF9FD">
                  <a:alpha val="0"/>
                </a:srgbClr>
              </a:clrTo>
            </a:clrChange>
          </a:blip>
          <a:srcRect l="2993" t="2295" r="2507" b="2966"/>
          <a:stretch>
            <a:fillRect/>
          </a:stretch>
        </p:blipFill>
        <p:spPr bwMode="auto">
          <a:xfrm>
            <a:off x="5580170" y="967946"/>
            <a:ext cx="5011629" cy="400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819828" y="611772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solidFill>
                  <a:schemeClr val="tx1"/>
                </a:solidFill>
              </a:rPr>
              <a:t>Les points M, A et T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points M, S et H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droites (AS) et (TH) sont parallèles.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726918" y="5324414"/>
            <a:ext cx="2718132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1"/>
                </a:solidFill>
              </a:rPr>
              <a:t>D – </a:t>
            </a:r>
            <a:r>
              <a:rPr lang="fr-FR" sz="3000" dirty="0" smtClean="0">
                <a:solidFill>
                  <a:schemeClr val="tx1"/>
                </a:solidFill>
              </a:rPr>
              <a:t>Calculer SA.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5738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191000" y="4254366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b="1" dirty="0" smtClean="0">
                <a:solidFill>
                  <a:schemeClr val="tx1"/>
                </a:solidFill>
              </a:rPr>
              <a:t>E – </a:t>
            </a:r>
            <a:r>
              <a:rPr lang="fr-FR" sz="5800" dirty="0" smtClean="0">
                <a:solidFill>
                  <a:schemeClr val="tx1"/>
                </a:solidFill>
              </a:rPr>
              <a:t>Quelle est la valeur de </a:t>
            </a:r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y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331368" y="1424539"/>
            <a:ext cx="6564430" cy="2829827"/>
          </a:xfrm>
        </p:spPr>
        <p:txBody>
          <a:bodyPr anchor="ctr" anchorCtr="1">
            <a:normAutofit fontScale="850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fr-FR" sz="24000" dirty="0" smtClean="0">
                <a:solidFill>
                  <a:schemeClr val="tx1"/>
                </a:solidFill>
                <a:latin typeface="Edwardian Script ITC" pitchFamily="66" charset="0"/>
              </a:rPr>
              <a:t>y</a:t>
            </a: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  + 14 = 4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60" y="911860"/>
            <a:ext cx="5016500" cy="477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20090"/>
            <a:ext cx="7997952" cy="408051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3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Mardi 16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30076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61268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21277"/>
              </p:ext>
            </p:extLst>
          </p:nvPr>
        </p:nvGraphicFramePr>
        <p:xfrm>
          <a:off x="4851091" y="1091570"/>
          <a:ext cx="490866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665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18110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Choisir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nombre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Multiplier ce nombre par 3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Ajouter 5</a:t>
                      </a:r>
                      <a:endParaRPr lang="fr-FR" sz="2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851091" y="21450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Voici un programme de calcul.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88080" y="4050574"/>
            <a:ext cx="7620000" cy="224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A – Quel était le nombre choisi au départ?</a:t>
            </a:r>
          </a:p>
          <a:p>
            <a:endParaRPr lang="fr-FR" sz="4600" dirty="0">
              <a:solidFill>
                <a:schemeClr val="tx1"/>
              </a:solidFill>
            </a:endParaRPr>
          </a:p>
          <a:p>
            <a:r>
              <a:rPr lang="fr-FR" sz="3300" dirty="0" smtClean="0">
                <a:solidFill>
                  <a:schemeClr val="tx1"/>
                </a:solidFill>
              </a:rPr>
              <a:t>(35 – 5) : 3 = 30 : 3 = </a:t>
            </a:r>
            <a:r>
              <a:rPr lang="fr-FR" sz="3300" b="1" u="sng" dirty="0" smtClean="0">
                <a:solidFill>
                  <a:schemeClr val="tx1"/>
                </a:solidFill>
              </a:rPr>
              <a:t>10</a:t>
            </a:r>
          </a:p>
          <a:p>
            <a:endParaRPr lang="fr-FR" sz="3300" dirty="0" smtClean="0">
              <a:solidFill>
                <a:schemeClr val="tx1"/>
              </a:solidFill>
            </a:endParaRPr>
          </a:p>
          <a:p>
            <a:r>
              <a:rPr lang="fr-FR" sz="4600" dirty="0" smtClean="0">
                <a:solidFill>
                  <a:schemeClr val="tx1"/>
                </a:solidFill>
              </a:rPr>
              <a:t> </a:t>
            </a:r>
            <a:r>
              <a:rPr lang="fr-FR" sz="3300" dirty="0" smtClean="0">
                <a:solidFill>
                  <a:schemeClr val="tx1"/>
                </a:solidFill>
              </a:rPr>
              <a:t>Le </a:t>
            </a:r>
            <a:r>
              <a:rPr lang="fr-FR" sz="3300" b="1" dirty="0" smtClean="0">
                <a:solidFill>
                  <a:schemeClr val="tx1"/>
                </a:solidFill>
              </a:rPr>
              <a:t>nombre </a:t>
            </a:r>
            <a:r>
              <a:rPr lang="fr-FR" sz="3300" b="1" dirty="0">
                <a:solidFill>
                  <a:schemeClr val="tx1"/>
                </a:solidFill>
              </a:rPr>
              <a:t>choisi au </a:t>
            </a:r>
            <a:r>
              <a:rPr lang="fr-FR" sz="3300" b="1" dirty="0" smtClean="0">
                <a:solidFill>
                  <a:schemeClr val="tx1"/>
                </a:solidFill>
              </a:rPr>
              <a:t>départ</a:t>
            </a:r>
            <a:r>
              <a:rPr lang="fr-FR" sz="3300" dirty="0" smtClean="0">
                <a:solidFill>
                  <a:schemeClr val="tx1"/>
                </a:solidFill>
              </a:rPr>
              <a:t> était 10.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94931" y="3171677"/>
            <a:ext cx="5455920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Le résultat obtenu est 35.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2664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398521" y="1062680"/>
            <a:ext cx="8365112" cy="5185719"/>
          </a:xfrm>
        </p:spPr>
        <p:txBody>
          <a:bodyPr anchor="ctr" anchorCtr="1">
            <a:normAutofit lnSpcReduction="10000"/>
          </a:bodyPr>
          <a:lstStyle/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  <a:latin typeface="Corbel" panose="020B0503020204020204" pitchFamily="34" charset="0"/>
              </a:rPr>
              <a:t>Un scooter roule à une vitesse 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constante de </a:t>
            </a:r>
            <a:r>
              <a:rPr lang="fr-FR" sz="32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40 km/h 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      sur une route de campagne.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2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r>
              <a:rPr lang="fr-FR" sz="2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B – Combien de temps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lui faut-il pour parcourir </a:t>
            </a:r>
            <a:r>
              <a:rPr lang="fr-FR" sz="26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10 km </a:t>
            </a:r>
            <a:r>
              <a:rPr lang="fr-FR" sz="2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  <a:p>
            <a:pPr>
              <a:buNone/>
            </a:pPr>
            <a:endParaRPr lang="fr-FR" sz="26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10 km est le quart de 40km (40 : 4).</a:t>
            </a:r>
          </a:p>
          <a:p>
            <a:pPr>
              <a:buNone/>
            </a:pPr>
            <a:r>
              <a:rPr lang="fr-FR" sz="2600" dirty="0">
                <a:solidFill>
                  <a:schemeClr val="tx1"/>
                </a:solidFill>
                <a:latin typeface="Corbel" panose="020B0503020204020204" pitchFamily="34" charset="0"/>
              </a:rPr>
              <a:t>Le scooter parcourt 40 km en 1h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>
              <a:buNone/>
            </a:pP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Pour parcourir </a:t>
            </a:r>
            <a:r>
              <a:rPr lang="fr-FR" sz="2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10km, </a:t>
            </a:r>
            <a:r>
              <a:rPr lang="fr-FR" sz="2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 scooter mettra </a:t>
            </a:r>
            <a:r>
              <a:rPr lang="fr-FR" sz="2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1/4h soit 15 min.</a:t>
            </a:r>
            <a:endParaRPr lang="fr-FR" sz="2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95" y="1334067"/>
            <a:ext cx="736283" cy="736283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020" y="1854056"/>
            <a:ext cx="1678315" cy="123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58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6"/>
          <p:cNvPicPr>
            <a:picLocks noGrp="1"/>
          </p:cNvPicPr>
          <p:nvPr>
            <p:ph idx="1"/>
          </p:nvPr>
        </p:nvPicPr>
        <p:blipFill>
          <a:blip r:embed="rId5"/>
          <a:srcRect l="24180" t="33858" r="40690" b="30926"/>
          <a:stretch>
            <a:fillRect/>
          </a:stretch>
        </p:blipFill>
        <p:spPr bwMode="auto">
          <a:xfrm>
            <a:off x="4953001" y="452875"/>
            <a:ext cx="4826548" cy="278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253755" y="3469940"/>
            <a:ext cx="2225039" cy="839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tx1"/>
                </a:solidFill>
              </a:rPr>
              <a:t>C</a:t>
            </a:r>
            <a:r>
              <a:rPr lang="fr-FR" sz="3000" dirty="0" smtClean="0">
                <a:solidFill>
                  <a:schemeClr val="tx1"/>
                </a:solidFill>
              </a:rPr>
              <a:t> – 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6000" t="1524" r="49815" b="-1524"/>
          <a:stretch/>
        </p:blipFill>
        <p:spPr>
          <a:xfrm>
            <a:off x="9608821" y="4206240"/>
            <a:ext cx="1203960" cy="1686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l="75863" t="1524" r="258" b="-1524"/>
          <a:stretch/>
        </p:blipFill>
        <p:spPr>
          <a:xfrm>
            <a:off x="8031479" y="4217321"/>
            <a:ext cx="1188721" cy="1686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324904" y="4640609"/>
                <a:ext cx="2536349" cy="1195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t-BR" sz="3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04" y="4640609"/>
                <a:ext cx="2536349" cy="11955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5"/>
          <p:cNvPicPr>
            <a:picLocks noGrp="1"/>
          </p:cNvPicPr>
          <p:nvPr>
            <p:ph idx="1"/>
          </p:nvPr>
        </p:nvPicPr>
        <p:blipFill>
          <a:blip r:embed="rId5">
            <a:clrChange>
              <a:clrFrom>
                <a:srgbClr val="EEF9FD"/>
              </a:clrFrom>
              <a:clrTo>
                <a:srgbClr val="EEF9FD">
                  <a:alpha val="0"/>
                </a:srgbClr>
              </a:clrTo>
            </a:clrChange>
          </a:blip>
          <a:srcRect l="2993" t="2295" r="2507" b="2966"/>
          <a:stretch>
            <a:fillRect/>
          </a:stretch>
        </p:blipFill>
        <p:spPr bwMode="auto">
          <a:xfrm>
            <a:off x="7297088" y="432898"/>
            <a:ext cx="3808666" cy="31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819828" y="2895600"/>
            <a:ext cx="2809572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D – Calculer SA.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825240" y="4328160"/>
            <a:ext cx="78790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On reconnaît une configuration du théorème de Thalès.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Les côtés correspondants des triangles MAS et MHT sont proportionnels : 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MS = 1/2 x MH donc SA = 1/2 x HT donc </a:t>
            </a:r>
            <a:r>
              <a:rPr lang="fr-FR" sz="3000" b="1" dirty="0" smtClean="0">
                <a:solidFill>
                  <a:schemeClr val="tx1"/>
                </a:solidFill>
              </a:rPr>
              <a:t>SA = 3,8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86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190999" y="2630102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dirty="0" smtClean="0">
                <a:solidFill>
                  <a:schemeClr val="tx1"/>
                </a:solidFill>
              </a:rPr>
              <a:t>E – Quelle est la valeur de </a:t>
            </a:r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y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90184" y="116670"/>
            <a:ext cx="6564430" cy="2829827"/>
          </a:xfrm>
        </p:spPr>
        <p:txBody>
          <a:bodyPr anchor="ctr" anchorCtr="1">
            <a:normAutofit fontScale="850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fr-FR" sz="24000" dirty="0" smtClean="0">
                <a:solidFill>
                  <a:schemeClr val="tx1"/>
                </a:solidFill>
                <a:latin typeface="Edwardian Script ITC" pitchFamily="66" charset="0"/>
              </a:rPr>
              <a:t>y</a:t>
            </a: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  + 14 = 4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90999" y="4212654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y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= </a:t>
            </a:r>
            <a:r>
              <a:rPr lang="fr-FR" sz="8600" b="1" dirty="0">
                <a:solidFill>
                  <a:schemeClr val="tx1"/>
                </a:solidFill>
              </a:rPr>
              <a:t>– 2</a:t>
            </a:r>
            <a:r>
              <a:rPr lang="fr-FR" sz="8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520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7754069" y="855980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097337" y="610882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6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754069" y="1729423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128760" y="1334234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régime de 4 bananes vaut 4 donc </a:t>
            </a:r>
            <a:r>
              <a:rPr lang="fr-FR" b="1" dirty="0" smtClean="0"/>
              <a:t>1 banane vaut 1</a:t>
            </a:r>
            <a:endParaRPr lang="fr-FR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774309" y="2606089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28760" y="2390266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valent 2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019800" y="4278630"/>
            <a:ext cx="30480" cy="8115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175760" y="5135878"/>
            <a:ext cx="545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calcul à </a:t>
            </a:r>
            <a:r>
              <a:rPr lang="fr-FR" sz="2400" b="1" dirty="0"/>
              <a:t>e</a:t>
            </a:r>
            <a:r>
              <a:rPr lang="fr-FR" sz="2400" b="1" dirty="0" smtClean="0"/>
              <a:t>ffectuer : 2 + </a:t>
            </a:r>
            <a:r>
              <a:rPr lang="fr-FR" sz="2400" b="1" dirty="0"/>
              <a:t>6</a:t>
            </a:r>
            <a:r>
              <a:rPr lang="fr-FR" sz="2400" b="1" dirty="0" smtClean="0"/>
              <a:t> + 3x1 = 11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033962" y="5693646"/>
            <a:ext cx="50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cerises + 1 pomme + 3 bananes</a:t>
            </a:r>
            <a:endParaRPr lang="fr-FR" dirty="0"/>
          </a:p>
        </p:txBody>
      </p:sp>
      <p:pic>
        <p:nvPicPr>
          <p:cNvPr id="18" name="Image 17" descr="Énigme Mathématique PNG - 114 images de Énigme Mathématique transparentes |  PNG gratu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28" y="491490"/>
            <a:ext cx="3622273" cy="35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Connecteur droit avec flèche 18"/>
          <p:cNvCxnSpPr/>
          <p:nvPr/>
        </p:nvCxnSpPr>
        <p:spPr>
          <a:xfrm>
            <a:off x="7774309" y="3484344"/>
            <a:ext cx="1158240" cy="152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8520" y="3070118"/>
            <a:ext cx="643954" cy="82527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912309" y="3298089"/>
            <a:ext cx="26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n’y a </a:t>
            </a:r>
            <a:r>
              <a:rPr lang="fr-FR" b="1" dirty="0" smtClean="0"/>
              <a:t>que 3 bananes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46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17164"/>
              </p:ext>
            </p:extLst>
          </p:nvPr>
        </p:nvGraphicFramePr>
        <p:xfrm>
          <a:off x="4851091" y="1849628"/>
          <a:ext cx="4908665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665">
                  <a:extLst>
                    <a:ext uri="{9D8B030D-6E8A-4147-A177-3AD203B41FA5}">
                      <a16:colId xmlns:a16="http://schemas.microsoft.com/office/drawing/2014/main" val="2541010829"/>
                    </a:ext>
                  </a:extLst>
                </a:gridCol>
              </a:tblGrid>
              <a:tr h="18110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Choisir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nombre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Multiplier ce nombre par 3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  </a:t>
                      </a:r>
                      <a:r>
                        <a:rPr lang="fr-FR" sz="2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Ajouter 5</a:t>
                      </a:r>
                      <a:endParaRPr lang="fr-FR" sz="2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693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851091" y="641223"/>
            <a:ext cx="4681451" cy="120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Voici un programme de calcul.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1091" y="5278063"/>
            <a:ext cx="5455920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1"/>
                </a:solidFill>
              </a:rPr>
              <a:t>A – </a:t>
            </a:r>
            <a:r>
              <a:rPr lang="fr-FR" sz="3000" dirty="0" smtClean="0">
                <a:solidFill>
                  <a:schemeClr val="tx1"/>
                </a:solidFill>
              </a:rPr>
              <a:t>Quel est le résultat obtenu?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140651" y="3990155"/>
            <a:ext cx="5455920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</a:rPr>
              <a:t>On choisit   </a:t>
            </a:r>
            <a:r>
              <a:rPr lang="fr-FR" b="1" dirty="0" smtClean="0">
                <a:solidFill>
                  <a:schemeClr val="tx1"/>
                </a:solidFill>
              </a:rPr>
              <a:t>- 2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413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3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049904"/>
            <a:ext cx="8466000" cy="26879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31010"/>
            <a:ext cx="1768068" cy="178816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3938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76" y="765007"/>
            <a:ext cx="68484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53979A01-F63A-417D-9749-254BD92B7DEA}"/>
              </a:ext>
            </a:extLst>
          </p:cNvPr>
          <p:cNvSpPr txBox="1">
            <a:spLocks/>
          </p:cNvSpPr>
          <p:nvPr/>
        </p:nvSpPr>
        <p:spPr>
          <a:xfrm>
            <a:off x="3581400" y="3181749"/>
            <a:ext cx="8214360" cy="273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 – </a:t>
            </a:r>
            <a:r>
              <a:rPr kumimoji="0" lang="fr-FR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Quel est le résultat obtenu</a:t>
            </a:r>
            <a:r>
              <a:rPr kumimoji="0" lang="fr-FR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dans la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cellule C4 </a:t>
            </a:r>
            <a:r>
              <a:rPr kumimoji="0" lang="fr-FR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? </a:t>
            </a:r>
            <a:endParaRPr kumimoji="0" lang="fr-FR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2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546389" y="989300"/>
            <a:ext cx="8143103" cy="5114938"/>
          </a:xfrm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Une moto roule à une vitesse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 constante de </a:t>
            </a:r>
            <a:r>
              <a:rPr lang="fr-FR" sz="3200" b="1" u="sng" dirty="0" smtClean="0">
                <a:solidFill>
                  <a:schemeClr val="tx1"/>
                </a:solidFill>
              </a:rPr>
              <a:t>80 km/h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sur une route de campagne.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fr-FR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B – </a:t>
            </a:r>
            <a:r>
              <a:rPr lang="fr-FR" sz="3200" dirty="0" smtClean="0">
                <a:solidFill>
                  <a:schemeClr val="tx1"/>
                </a:solidFill>
              </a:rPr>
              <a:t>Quelle </a:t>
            </a:r>
            <a:r>
              <a:rPr lang="fr-FR" sz="3200" b="1" dirty="0" smtClean="0">
                <a:solidFill>
                  <a:schemeClr val="tx1"/>
                </a:solidFill>
              </a:rPr>
              <a:t>distance</a:t>
            </a:r>
            <a:r>
              <a:rPr lang="fr-FR" sz="3200" dirty="0" smtClean="0">
                <a:solidFill>
                  <a:schemeClr val="tx1"/>
                </a:solidFill>
              </a:rPr>
              <a:t> parcourt-elle </a:t>
            </a:r>
            <a:r>
              <a:rPr lang="fr-FR" sz="3200" b="1" dirty="0" smtClean="0">
                <a:solidFill>
                  <a:schemeClr val="tx1"/>
                </a:solidFill>
              </a:rPr>
              <a:t>en </a:t>
            </a:r>
            <a:r>
              <a:rPr lang="fr-FR" sz="4000" b="1" dirty="0" smtClean="0">
                <a:solidFill>
                  <a:schemeClr val="tx1"/>
                </a:solidFill>
              </a:rPr>
              <a:t>¾</a:t>
            </a:r>
            <a:r>
              <a:rPr lang="fr-FR" sz="3200" b="1" dirty="0" smtClean="0">
                <a:solidFill>
                  <a:schemeClr val="tx1"/>
                </a:solidFill>
              </a:rPr>
              <a:t> h </a:t>
            </a:r>
            <a:r>
              <a:rPr lang="fr-FR" sz="3200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6389" y="2389939"/>
            <a:ext cx="1835494" cy="11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1" y="1653656"/>
            <a:ext cx="736283" cy="7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7"/>
          <p:cNvPicPr>
            <a:picLocks noGrp="1"/>
          </p:cNvPicPr>
          <p:nvPr>
            <p:ph idx="1"/>
          </p:nvPr>
        </p:nvPicPr>
        <p:blipFill>
          <a:blip r:embed="rId5"/>
          <a:srcRect l="23672" t="22991" r="38931" b="42647"/>
          <a:stretch>
            <a:fillRect/>
          </a:stretch>
        </p:blipFill>
        <p:spPr bwMode="auto">
          <a:xfrm>
            <a:off x="4907279" y="1308169"/>
            <a:ext cx="5157175" cy="253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400801" y="4394143"/>
            <a:ext cx="2606039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3426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6008" y="1248013"/>
            <a:ext cx="7315200" cy="363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14188" y="5110423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1"/>
                </a:solidFill>
              </a:rPr>
              <a:t>D – </a:t>
            </a:r>
            <a:r>
              <a:rPr lang="fr-FR" sz="3000" dirty="0" smtClean="0">
                <a:solidFill>
                  <a:schemeClr val="tx1"/>
                </a:solidFill>
              </a:rPr>
              <a:t>Calculer la hauteur </a:t>
            </a:r>
            <a:r>
              <a:rPr lang="fr-FR" sz="3000" b="1" dirty="0" smtClean="0">
                <a:solidFill>
                  <a:schemeClr val="tx1"/>
                </a:solidFill>
              </a:rPr>
              <a:t>AB</a:t>
            </a:r>
            <a:r>
              <a:rPr lang="fr-FR" sz="3000" dirty="0" smtClean="0">
                <a:solidFill>
                  <a:schemeClr val="tx1"/>
                </a:solidFill>
              </a:rPr>
              <a:t> du panier.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113029" y="252994"/>
            <a:ext cx="3533892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solidFill>
                  <a:schemeClr val="tx1"/>
                </a:solidFill>
              </a:rPr>
              <a:t>Les points A, </a:t>
            </a:r>
            <a:r>
              <a:rPr lang="fr-FR" sz="1600" dirty="0">
                <a:solidFill>
                  <a:schemeClr val="tx1"/>
                </a:solidFill>
              </a:rPr>
              <a:t>E</a:t>
            </a:r>
            <a:r>
              <a:rPr lang="fr-FR" sz="1600" dirty="0" smtClean="0">
                <a:solidFill>
                  <a:schemeClr val="tx1"/>
                </a:solidFill>
              </a:rPr>
              <a:t> et C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points A, </a:t>
            </a:r>
            <a:r>
              <a:rPr lang="fr-FR" sz="1600" dirty="0">
                <a:solidFill>
                  <a:schemeClr val="tx1"/>
                </a:solidFill>
              </a:rPr>
              <a:t>D</a:t>
            </a:r>
            <a:r>
              <a:rPr lang="fr-FR" sz="1600" dirty="0" smtClean="0">
                <a:solidFill>
                  <a:schemeClr val="tx1"/>
                </a:solidFill>
              </a:rPr>
              <a:t> et B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droites (ED) et (CB) sont parallèles.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41483" y="1086853"/>
            <a:ext cx="6920482" cy="2494547"/>
          </a:xfrm>
        </p:spPr>
        <p:txBody>
          <a:bodyPr anchor="ctr" anchorCtr="1">
            <a:normAutofit fontScale="92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fr-FR" sz="19900" dirty="0" smtClean="0">
                <a:solidFill>
                  <a:schemeClr val="tx1"/>
                </a:solidFill>
                <a:latin typeface="Edwardian Script ITC" pitchFamily="66" charset="0"/>
              </a:rPr>
              <a:t>a</a:t>
            </a: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  + 5 = 1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91000" y="4254366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b="1" dirty="0" smtClean="0">
                <a:solidFill>
                  <a:schemeClr val="tx1"/>
                </a:solidFill>
              </a:rPr>
              <a:t>E – </a:t>
            </a:r>
            <a:r>
              <a:rPr lang="fr-FR" sz="5800" dirty="0" smtClean="0">
                <a:solidFill>
                  <a:schemeClr val="tx1"/>
                </a:solidFill>
              </a:rPr>
              <a:t>Quelle est la valeur de </a:t>
            </a:r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a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449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817880"/>
            <a:ext cx="474133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3</a:t>
            </a:r>
            <a:r>
              <a:rPr lang="fr-FR" sz="2800" dirty="0" smtClean="0"/>
              <a:t>ème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Jeudi 18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820545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1826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76" y="765007"/>
            <a:ext cx="68484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53979A01-F63A-417D-9749-254BD92B7DEA}"/>
              </a:ext>
            </a:extLst>
          </p:cNvPr>
          <p:cNvSpPr txBox="1">
            <a:spLocks/>
          </p:cNvSpPr>
          <p:nvPr/>
        </p:nvSpPr>
        <p:spPr>
          <a:xfrm>
            <a:off x="3581400" y="3181749"/>
            <a:ext cx="7891913" cy="117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fr-FR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 - Quel est le résultat obtenu</a:t>
            </a:r>
            <a:r>
              <a:rPr kumimoji="0" lang="fr-FR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dans la cellule C4 ? </a:t>
            </a:r>
            <a:endParaRPr kumimoji="0" lang="fr-FR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3979A01-F63A-417D-9749-254BD92B7DEA}"/>
              </a:ext>
            </a:extLst>
          </p:cNvPr>
          <p:cNvSpPr txBox="1">
            <a:spLocks/>
          </p:cNvSpPr>
          <p:nvPr/>
        </p:nvSpPr>
        <p:spPr>
          <a:xfrm>
            <a:off x="3733800" y="4781949"/>
            <a:ext cx="7891913" cy="117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fr-FR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(- 4</a:t>
            </a:r>
            <a:r>
              <a:rPr kumimoji="0" lang="fr-FR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+ 3 ) x 8 – 12 = - 1 x 8 – 12 = - 8 – 12 = </a:t>
            </a:r>
            <a:r>
              <a:rPr kumimoji="0" lang="fr-FR" sz="30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- 20</a:t>
            </a:r>
            <a:endParaRPr kumimoji="0" lang="fr-FR" sz="3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1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546389" y="0"/>
            <a:ext cx="8143103" cy="5638800"/>
          </a:xfrm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Une moto roule à une vitesse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 constante de </a:t>
            </a:r>
            <a:r>
              <a:rPr lang="fr-FR" sz="3200" b="1" u="sng" dirty="0" smtClean="0">
                <a:solidFill>
                  <a:schemeClr val="tx1"/>
                </a:solidFill>
              </a:rPr>
              <a:t>80 km/h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sur une route de campagne.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fr-FR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B – </a:t>
            </a:r>
            <a:r>
              <a:rPr lang="fr-FR" sz="3200" dirty="0" smtClean="0">
                <a:solidFill>
                  <a:schemeClr val="tx1"/>
                </a:solidFill>
              </a:rPr>
              <a:t>Quelle </a:t>
            </a:r>
            <a:r>
              <a:rPr lang="fr-FR" sz="3200" b="1" dirty="0" smtClean="0">
                <a:solidFill>
                  <a:schemeClr val="tx1"/>
                </a:solidFill>
              </a:rPr>
              <a:t>distance</a:t>
            </a:r>
            <a:r>
              <a:rPr lang="fr-FR" sz="3200" dirty="0" smtClean="0">
                <a:solidFill>
                  <a:schemeClr val="tx1"/>
                </a:solidFill>
              </a:rPr>
              <a:t> parcourt-elle </a:t>
            </a:r>
            <a:r>
              <a:rPr lang="fr-FR" sz="3200" b="1" dirty="0" smtClean="0">
                <a:solidFill>
                  <a:schemeClr val="tx1"/>
                </a:solidFill>
              </a:rPr>
              <a:t>en </a:t>
            </a:r>
            <a:r>
              <a:rPr lang="fr-FR" sz="4000" b="1" dirty="0" smtClean="0">
                <a:solidFill>
                  <a:schemeClr val="tx1"/>
                </a:solidFill>
              </a:rPr>
              <a:t>¾</a:t>
            </a:r>
            <a:r>
              <a:rPr lang="fr-FR" sz="3200" b="1" dirty="0" smtClean="0">
                <a:solidFill>
                  <a:schemeClr val="tx1"/>
                </a:solidFill>
              </a:rPr>
              <a:t> h </a:t>
            </a:r>
            <a:r>
              <a:rPr lang="fr-FR" sz="3200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La moto parcourt 80 km en 1 heure soit 20 km en ¼ h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Et donc </a:t>
            </a:r>
            <a:r>
              <a:rPr lang="fr-FR" sz="3200" b="1" dirty="0" smtClean="0">
                <a:solidFill>
                  <a:schemeClr val="tx1"/>
                </a:solidFill>
              </a:rPr>
              <a:t>60 km </a:t>
            </a:r>
            <a:r>
              <a:rPr lang="fr-FR" sz="3200" dirty="0">
                <a:solidFill>
                  <a:schemeClr val="tx1"/>
                </a:solidFill>
              </a:rPr>
              <a:t>en </a:t>
            </a:r>
            <a:r>
              <a:rPr lang="fr-FR" sz="4000" b="1" dirty="0">
                <a:solidFill>
                  <a:schemeClr val="tx1"/>
                </a:solidFill>
              </a:rPr>
              <a:t>¾</a:t>
            </a:r>
            <a:r>
              <a:rPr lang="fr-FR" sz="3200" b="1" dirty="0">
                <a:solidFill>
                  <a:schemeClr val="tx1"/>
                </a:solidFill>
              </a:rPr>
              <a:t> h</a:t>
            </a:r>
            <a:endParaRPr lang="fr-FR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6389" y="1114859"/>
            <a:ext cx="1835494" cy="11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1" y="378576"/>
            <a:ext cx="736283" cy="7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152141" y="481948"/>
            <a:ext cx="8674100" cy="4857784"/>
          </a:xfrm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Sur l'autoroute, </a:t>
            </a:r>
          </a:p>
          <a:p>
            <a:pPr algn="ctr"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Léo roule à une vitesse moyenne </a:t>
            </a:r>
          </a:p>
          <a:p>
            <a:pPr algn="ctr">
              <a:buNone/>
            </a:pP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de </a:t>
            </a:r>
            <a:r>
              <a:rPr lang="fr-FR" sz="30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120 km/h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>
              <a:buNone/>
            </a:pPr>
            <a:endParaRPr lang="fr-FR" sz="30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endParaRPr lang="fr-FR" sz="3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None/>
            </a:pP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B – 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Quelle 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distance </a:t>
            </a:r>
            <a:r>
              <a:rPr lang="fr-FR" sz="3000" dirty="0" smtClean="0">
                <a:solidFill>
                  <a:schemeClr val="tx1"/>
                </a:solidFill>
                <a:latin typeface="Corbel" panose="020B0503020204020204" pitchFamily="34" charset="0"/>
              </a:rPr>
              <a:t>parcourt-il en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3000" b="1" u="sng" dirty="0" smtClean="0">
                <a:solidFill>
                  <a:schemeClr val="tx1"/>
                </a:solidFill>
                <a:latin typeface="Corbel" panose="020B0503020204020204" pitchFamily="34" charset="0"/>
              </a:rPr>
              <a:t>2h30min</a:t>
            </a:r>
            <a:r>
              <a:rPr lang="fr-FR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5178" y="1417347"/>
            <a:ext cx="1565993" cy="14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34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7"/>
          <p:cNvPicPr>
            <a:picLocks noGrp="1"/>
          </p:cNvPicPr>
          <p:nvPr>
            <p:ph idx="1"/>
          </p:nvPr>
        </p:nvPicPr>
        <p:blipFill>
          <a:blip r:embed="rId5"/>
          <a:srcRect l="23672" t="22991" r="38931" b="42647"/>
          <a:stretch>
            <a:fillRect/>
          </a:stretch>
        </p:blipFill>
        <p:spPr bwMode="auto">
          <a:xfrm>
            <a:off x="5440680" y="581729"/>
            <a:ext cx="3739854" cy="169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69695" y="2590742"/>
            <a:ext cx="2910839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5303520" y="4008062"/>
                <a:ext cx="5801847" cy="12192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4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4000" b="0" i="1" strike="sngStrik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 b="0" i="1" strike="sngStrik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</m:t>
                        </m:r>
                      </m:den>
                    </m:f>
                    <m:r>
                      <a:rPr lang="fr-FR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000" b="1" dirty="0" smtClean="0"/>
                  <a:t>undi </a:t>
                </a:r>
                <a:endParaRPr lang="fr-FR" sz="4000" b="1" dirty="0"/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4008062"/>
                <a:ext cx="5801847" cy="12192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314" y="196453"/>
            <a:ext cx="6053294" cy="30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840908" y="3238500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1"/>
                </a:solidFill>
              </a:rPr>
              <a:t>D – </a:t>
            </a:r>
            <a:r>
              <a:rPr lang="fr-FR" sz="3000" dirty="0" smtClean="0">
                <a:solidFill>
                  <a:schemeClr val="tx1"/>
                </a:solidFill>
              </a:rPr>
              <a:t>Calculer la hauteur </a:t>
            </a:r>
            <a:r>
              <a:rPr lang="fr-FR" sz="3000" b="1" dirty="0" smtClean="0">
                <a:solidFill>
                  <a:schemeClr val="tx1"/>
                </a:solidFill>
              </a:rPr>
              <a:t>AB</a:t>
            </a:r>
            <a:r>
              <a:rPr lang="fr-FR" sz="3000" dirty="0" smtClean="0">
                <a:solidFill>
                  <a:schemeClr val="tx1"/>
                </a:solidFill>
              </a:rPr>
              <a:t> du panier.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25240" y="4373880"/>
            <a:ext cx="78790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On reconnaît une configuration du théorème de Thalès.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Les côtés correspondants des triangles AED et ACB sont proportionnels : 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AC = 6 x AE donc AB =  6 x AD donc </a:t>
            </a:r>
            <a:r>
              <a:rPr lang="fr-FR" sz="3000" b="1" dirty="0" smtClean="0">
                <a:solidFill>
                  <a:schemeClr val="tx1"/>
                </a:solidFill>
              </a:rPr>
              <a:t>AB = 3 m</a:t>
            </a:r>
          </a:p>
          <a:p>
            <a:r>
              <a:rPr lang="fr-FR" sz="3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1998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191000" y="218173"/>
            <a:ext cx="6920482" cy="2494547"/>
          </a:xfrm>
        </p:spPr>
        <p:txBody>
          <a:bodyPr anchor="ctr" anchorCtr="1">
            <a:normAutofit fontScale="92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fr-FR" sz="19900" dirty="0" smtClean="0">
                <a:solidFill>
                  <a:schemeClr val="tx1"/>
                </a:solidFill>
                <a:latin typeface="Edwardian Script ITC" pitchFamily="66" charset="0"/>
              </a:rPr>
              <a:t>a</a:t>
            </a: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  + 5 = 1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069841" y="2275840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b="1" dirty="0" smtClean="0">
                <a:solidFill>
                  <a:schemeClr val="tx1"/>
                </a:solidFill>
              </a:rPr>
              <a:t>E – </a:t>
            </a:r>
            <a:r>
              <a:rPr lang="fr-FR" sz="5800" dirty="0" smtClean="0">
                <a:solidFill>
                  <a:schemeClr val="tx1"/>
                </a:solidFill>
              </a:rPr>
              <a:t>Quelle est la valeur de </a:t>
            </a:r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a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90999" y="4212654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800" b="1" dirty="0">
                <a:solidFill>
                  <a:schemeClr val="tx1"/>
                </a:solidFill>
                <a:latin typeface="Edwardian Script ITC" pitchFamily="66" charset="0"/>
              </a:rPr>
              <a:t>a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= </a:t>
            </a:r>
            <a:r>
              <a:rPr lang="fr-FR" sz="8600" b="1" dirty="0">
                <a:solidFill>
                  <a:schemeClr val="tx1"/>
                </a:solidFill>
              </a:rPr>
              <a:t>– </a:t>
            </a:r>
            <a:r>
              <a:rPr lang="fr-FR" sz="8600" b="1" dirty="0" smtClean="0">
                <a:solidFill>
                  <a:schemeClr val="tx1"/>
                </a:solidFill>
              </a:rPr>
              <a:t>1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910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51" y="850900"/>
            <a:ext cx="3838222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avec flèche 2"/>
          <p:cNvCxnSpPr/>
          <p:nvPr/>
        </p:nvCxnSpPr>
        <p:spPr>
          <a:xfrm>
            <a:off x="7879080" y="131064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17942" y="1125974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pomme vaut 10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79080" y="229108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825740" y="3423920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37862" y="4757420"/>
            <a:ext cx="0" cy="6527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17942" y="2106414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fraises valent 4 donc</a:t>
            </a:r>
          </a:p>
          <a:p>
            <a:r>
              <a:rPr lang="fr-FR" b="1" dirty="0" smtClean="0"/>
              <a:t>1 fraise vaut 2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64602" y="3066395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pastèque entière </a:t>
            </a:r>
          </a:p>
          <a:p>
            <a:r>
              <a:rPr lang="fr-FR" dirty="0" smtClean="0"/>
              <a:t>vaut 2 donc </a:t>
            </a:r>
            <a:r>
              <a:rPr lang="fr-FR" b="1" dirty="0" smtClean="0"/>
              <a:t>1 demi pastèque vaut 1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47160" y="5560813"/>
            <a:ext cx="6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Calcul à effectuer : 1 + 10 x 2 = 1 + 20 = </a:t>
            </a:r>
            <a:r>
              <a:rPr lang="fr-FR" sz="2800" b="1" dirty="0" smtClean="0"/>
              <a:t>21</a:t>
            </a:r>
            <a:endParaRPr lang="fr-FR" sz="28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3348" y="4176485"/>
            <a:ext cx="643954" cy="825273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7879080" y="4456079"/>
            <a:ext cx="105156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217942" y="4150359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demi pastèque et </a:t>
            </a:r>
          </a:p>
          <a:p>
            <a:r>
              <a:rPr lang="fr-FR" dirty="0" smtClean="0"/>
              <a:t>1 seule fraise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184404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3ème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23" y="2775964"/>
            <a:ext cx="4185855" cy="30152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641" y="1703070"/>
            <a:ext cx="1768068" cy="178816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8358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429" y="636470"/>
            <a:ext cx="5974131" cy="299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53979A01-F63A-417D-9749-254BD92B7DEA}"/>
              </a:ext>
            </a:extLst>
          </p:cNvPr>
          <p:cNvSpPr txBox="1">
            <a:spLocks/>
          </p:cNvSpPr>
          <p:nvPr/>
        </p:nvSpPr>
        <p:spPr>
          <a:xfrm>
            <a:off x="3520440" y="3181749"/>
            <a:ext cx="7952873" cy="273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– Que dit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le lutin si le nombre choisi est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3200" b="1" dirty="0" smtClean="0"/>
              <a:t>-3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?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3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069080" y="5505450"/>
            <a:ext cx="6675120" cy="8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301335" y="1029102"/>
            <a:ext cx="8143103" cy="4857784"/>
          </a:xfrm>
        </p:spPr>
        <p:txBody>
          <a:bodyPr anchor="ctr" anchorCtr="1">
            <a:normAutofit/>
          </a:bodyPr>
          <a:lstStyle/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Un marathonien court </a:t>
            </a:r>
            <a:r>
              <a:rPr lang="fr-FR" sz="3200" b="1" u="sng" dirty="0" smtClean="0">
                <a:solidFill>
                  <a:schemeClr val="tx1"/>
                </a:solidFill>
              </a:rPr>
              <a:t>1 km </a:t>
            </a: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en </a:t>
            </a:r>
            <a:r>
              <a:rPr lang="fr-FR" sz="3200" b="1" u="sng" dirty="0" smtClean="0">
                <a:solidFill>
                  <a:schemeClr val="tx1"/>
                </a:solidFill>
              </a:rPr>
              <a:t>5 minutes</a:t>
            </a:r>
            <a:r>
              <a:rPr lang="fr-FR" sz="3200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endParaRPr lang="fr-FR" sz="3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B - </a:t>
            </a:r>
            <a:r>
              <a:rPr lang="fr-FR" sz="3200" dirty="0" smtClean="0">
                <a:solidFill>
                  <a:schemeClr val="tx1"/>
                </a:solidFill>
              </a:rPr>
              <a:t>Quelle est </a:t>
            </a:r>
            <a:r>
              <a:rPr lang="fr-FR" sz="3200" b="1" dirty="0" smtClean="0">
                <a:solidFill>
                  <a:schemeClr val="tx1"/>
                </a:solidFill>
              </a:rPr>
              <a:t>sa vitesse en km/h </a:t>
            </a:r>
            <a:r>
              <a:rPr lang="fr-FR" sz="3200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0" name="Picture 2" descr="Trail Belfort Marathon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>
            <a:off x="9310435" y="1647522"/>
            <a:ext cx="1433765" cy="1720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3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6"/>
          <p:cNvPicPr>
            <a:picLocks noGrp="1"/>
          </p:cNvPicPr>
          <p:nvPr>
            <p:ph idx="1"/>
          </p:nvPr>
        </p:nvPicPr>
        <p:blipFill>
          <a:blip r:embed="rId5"/>
          <a:srcRect l="24180" t="27765" r="39548" b="36343"/>
          <a:stretch>
            <a:fillRect/>
          </a:stretch>
        </p:blipFill>
        <p:spPr bwMode="auto">
          <a:xfrm>
            <a:off x="5394959" y="869092"/>
            <a:ext cx="4958355" cy="32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400801" y="4394143"/>
            <a:ext cx="2606039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9826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19828" y="4939827"/>
            <a:ext cx="759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600" dirty="0" smtClean="0"/>
              <a:t>D - Calculer la </a:t>
            </a:r>
            <a:r>
              <a:rPr lang="fr-FR" sz="3600" b="1" dirty="0" smtClean="0"/>
              <a:t>longueur AC</a:t>
            </a:r>
            <a:r>
              <a:rPr lang="fr-FR" sz="3600" dirty="0" smtClean="0"/>
              <a:t>.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19828" y="611772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solidFill>
                  <a:schemeClr val="tx1"/>
                </a:solidFill>
              </a:rPr>
              <a:t>Les points E, A et C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points D, </a:t>
            </a:r>
            <a:r>
              <a:rPr lang="fr-FR" sz="1600" dirty="0">
                <a:solidFill>
                  <a:schemeClr val="tx1"/>
                </a:solidFill>
              </a:rPr>
              <a:t>A</a:t>
            </a:r>
            <a:r>
              <a:rPr lang="fr-FR" sz="1600" dirty="0" smtClean="0">
                <a:solidFill>
                  <a:schemeClr val="tx1"/>
                </a:solidFill>
              </a:rPr>
              <a:t> et B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droites (ED) et (BC) sont parallèles.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44" y="1490670"/>
            <a:ext cx="6175058" cy="3216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94320" y="3749040"/>
            <a:ext cx="731520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1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4097" y="1202357"/>
            <a:ext cx="7320143" cy="2297763"/>
          </a:xfrm>
        </p:spPr>
        <p:txBody>
          <a:bodyPr anchor="ctr" anchorCtr="1">
            <a:normAutofit fontScale="77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fr-FR" sz="16600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 - 4 = 4</a:t>
            </a:r>
            <a:r>
              <a:rPr lang="fr-FR" sz="16600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 + 8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Image 3" descr="Résultat de recherche d'images pour &quot;maths calcul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Recherche une chanson pour faire silence - école petite sec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191000" y="4254366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b="1" dirty="0" smtClean="0">
                <a:solidFill>
                  <a:schemeClr val="tx1"/>
                </a:solidFill>
              </a:rPr>
              <a:t>E – </a:t>
            </a:r>
            <a:r>
              <a:rPr lang="fr-FR" sz="5800" dirty="0" smtClean="0">
                <a:solidFill>
                  <a:schemeClr val="tx1"/>
                </a:solidFill>
              </a:rPr>
              <a:t>Quelle est la valeur de </a:t>
            </a:r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33283610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/>
          <a:srcRect l="23672" t="38600" r="38042" b="25495"/>
          <a:stretch>
            <a:fillRect/>
          </a:stretch>
        </p:blipFill>
        <p:spPr bwMode="auto">
          <a:xfrm>
            <a:off x="5226085" y="831394"/>
            <a:ext cx="5182836" cy="288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675121" y="4424623"/>
            <a:ext cx="3276599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2665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7" y="762000"/>
            <a:ext cx="5172327" cy="504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7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435483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3ème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Vendredi 19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b="1" dirty="0" smtClean="0"/>
              <a:t>CORRECTION</a:t>
            </a:r>
            <a:endParaRPr lang="fr-FR" sz="36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12266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94318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2923" y="377390"/>
            <a:ext cx="5974131" cy="299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53979A01-F63A-417D-9749-254BD92B7DEA}"/>
              </a:ext>
            </a:extLst>
          </p:cNvPr>
          <p:cNvSpPr txBox="1">
            <a:spLocks/>
          </p:cNvSpPr>
          <p:nvPr/>
        </p:nvSpPr>
        <p:spPr>
          <a:xfrm>
            <a:off x="3520440" y="3181749"/>
            <a:ext cx="7952873" cy="273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– Que dit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le lutin si le nombre choisi est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3200" b="1" dirty="0" smtClean="0"/>
              <a:t>-3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r-FR" sz="3200" dirty="0" smtClean="0"/>
              <a:t>4 x (-3) + 5 = - 12 + 5 = </a:t>
            </a:r>
            <a:r>
              <a:rPr lang="fr-FR" sz="3200" b="1" dirty="0" smtClean="0"/>
              <a:t>- 7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41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069080" y="5505450"/>
            <a:ext cx="6675120" cy="8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069080" y="1029102"/>
            <a:ext cx="7686705" cy="4476348"/>
          </a:xfrm>
        </p:spPr>
        <p:txBody>
          <a:bodyPr anchor="ctr" anchorCtr="1">
            <a:normAutofit fontScale="92500" lnSpcReduction="20000"/>
          </a:bodyPr>
          <a:lstStyle/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Un marathonien court </a:t>
            </a:r>
            <a:r>
              <a:rPr lang="fr-FR" sz="3200" b="1" u="sng" dirty="0" smtClean="0">
                <a:solidFill>
                  <a:schemeClr val="tx1"/>
                </a:solidFill>
              </a:rPr>
              <a:t>1 km </a:t>
            </a: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en </a:t>
            </a:r>
            <a:r>
              <a:rPr lang="fr-FR" sz="3200" b="1" u="sng" dirty="0" smtClean="0">
                <a:solidFill>
                  <a:schemeClr val="tx1"/>
                </a:solidFill>
              </a:rPr>
              <a:t>5 minutes</a:t>
            </a:r>
            <a:r>
              <a:rPr lang="fr-FR" sz="32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fr-FR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B - </a:t>
            </a:r>
            <a:r>
              <a:rPr lang="fr-FR" sz="3200" dirty="0" smtClean="0">
                <a:solidFill>
                  <a:schemeClr val="tx1"/>
                </a:solidFill>
              </a:rPr>
              <a:t>Quelle est </a:t>
            </a:r>
            <a:r>
              <a:rPr lang="fr-FR" sz="3200" b="1" dirty="0" smtClean="0">
                <a:solidFill>
                  <a:schemeClr val="tx1"/>
                </a:solidFill>
              </a:rPr>
              <a:t>sa vitesse en km/h </a:t>
            </a:r>
            <a:r>
              <a:rPr lang="fr-FR" sz="3200" dirty="0" smtClean="0">
                <a:solidFill>
                  <a:schemeClr val="tx1"/>
                </a:solidFill>
              </a:rPr>
              <a:t>?</a:t>
            </a:r>
          </a:p>
          <a:p>
            <a:pPr>
              <a:buNone/>
            </a:pPr>
            <a:endParaRPr lang="fr-FR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60 minutes = 5 minutes x 12</a:t>
            </a:r>
          </a:p>
          <a:p>
            <a:pPr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La vitesse du marathonien est donc de </a:t>
            </a:r>
            <a:r>
              <a:rPr lang="fr-FR" sz="3200" b="1" dirty="0" smtClean="0">
                <a:solidFill>
                  <a:schemeClr val="tx1"/>
                </a:solidFill>
              </a:rPr>
              <a:t>12 km/h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0" name="Picture 2" descr="Trail Belfort Marathon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>
            <a:off x="9993695" y="1236042"/>
            <a:ext cx="1116265" cy="1339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0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6"/>
          <p:cNvPicPr>
            <a:picLocks noGrp="1"/>
          </p:cNvPicPr>
          <p:nvPr>
            <p:ph idx="1"/>
          </p:nvPr>
        </p:nvPicPr>
        <p:blipFill>
          <a:blip r:embed="rId5"/>
          <a:srcRect l="24180" t="27765" r="39548" b="36343"/>
          <a:stretch>
            <a:fillRect/>
          </a:stretch>
        </p:blipFill>
        <p:spPr bwMode="auto">
          <a:xfrm>
            <a:off x="5455921" y="427132"/>
            <a:ext cx="3952513" cy="24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989321" y="3141951"/>
            <a:ext cx="2606039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tx1"/>
                </a:solidFill>
              </a:rPr>
              <a:t>C</a:t>
            </a:r>
            <a:r>
              <a:rPr lang="fr-FR" sz="3000" b="1" dirty="0" smtClean="0">
                <a:solidFill>
                  <a:schemeClr val="tx1"/>
                </a:solidFill>
              </a:rPr>
              <a:t> – </a:t>
            </a:r>
            <a:r>
              <a:rPr lang="fr-FR" sz="3000" dirty="0" smtClean="0">
                <a:solidFill>
                  <a:schemeClr val="tx1"/>
                </a:solidFill>
              </a:rPr>
              <a:t>Calculer.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4391416" y="4389062"/>
                <a:ext cx="5801847" cy="12192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16" y="4389062"/>
                <a:ext cx="5801847" cy="12192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3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527030" y="657387"/>
            <a:ext cx="759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600" dirty="0" smtClean="0"/>
              <a:t>D - Calculer la </a:t>
            </a:r>
            <a:r>
              <a:rPr lang="fr-FR" sz="3600" b="1" dirty="0" smtClean="0"/>
              <a:t>longueur </a:t>
            </a:r>
            <a:r>
              <a:rPr lang="fr-FR" sz="3600" dirty="0" smtClean="0"/>
              <a:t>AC.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44" y="1475430"/>
            <a:ext cx="6175058" cy="3216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79080" y="3764280"/>
            <a:ext cx="762000" cy="28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72840" y="4863732"/>
            <a:ext cx="78790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solidFill>
                  <a:schemeClr val="tx1"/>
                </a:solidFill>
              </a:rPr>
              <a:t>On reconnaît une configuration du théorème de Thalès.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Les côtés correspondants des triangles AED et ACB sont proportionnels : </a:t>
            </a:r>
          </a:p>
          <a:p>
            <a:r>
              <a:rPr lang="fr-FR" sz="3000" dirty="0" smtClean="0">
                <a:solidFill>
                  <a:schemeClr val="tx1"/>
                </a:solidFill>
              </a:rPr>
              <a:t>AB = 1,5 x AD donc AC =  1,5 x AD donc </a:t>
            </a:r>
            <a:r>
              <a:rPr lang="fr-FR" sz="3000" b="1" dirty="0" smtClean="0">
                <a:solidFill>
                  <a:schemeClr val="tx1"/>
                </a:solidFill>
              </a:rPr>
              <a:t>AC= 7,5 cm</a:t>
            </a:r>
          </a:p>
          <a:p>
            <a:r>
              <a:rPr lang="fr-FR" sz="3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34906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4097" y="597837"/>
            <a:ext cx="7320143" cy="2297763"/>
          </a:xfrm>
        </p:spPr>
        <p:txBody>
          <a:bodyPr anchor="ctr" anchorCtr="1">
            <a:normAutofit fontScale="77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fr-FR" sz="16600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 - 4 = 4</a:t>
            </a:r>
            <a:r>
              <a:rPr lang="fr-FR" sz="16600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8600" dirty="0" smtClean="0">
                <a:solidFill>
                  <a:schemeClr val="tx1"/>
                </a:solidFill>
                <a:latin typeface="Comic Sans MS" pitchFamily="66" charset="0"/>
              </a:rPr>
              <a:t> + 8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Image 3" descr="Résultat de recherche d'images pour &quot;maths calcul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617980" y="229108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Recherche une chanson pour faire silence - école petite sec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145280" y="2614862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b="1" dirty="0" smtClean="0">
                <a:solidFill>
                  <a:schemeClr val="tx1"/>
                </a:solidFill>
              </a:rPr>
              <a:t>E – </a:t>
            </a:r>
            <a:r>
              <a:rPr lang="fr-FR" sz="5800" dirty="0" smtClean="0">
                <a:solidFill>
                  <a:schemeClr val="tx1"/>
                </a:solidFill>
              </a:rPr>
              <a:t>Quelle est la valeur de </a:t>
            </a:r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90999" y="4212654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800" b="1" dirty="0" smtClean="0">
                <a:solidFill>
                  <a:schemeClr val="tx1"/>
                </a:solidFill>
                <a:latin typeface="Edwardian Script ITC" pitchFamily="66" charset="0"/>
              </a:rPr>
              <a:t>m</a:t>
            </a:r>
            <a:r>
              <a:rPr lang="fr-FR" sz="1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= </a:t>
            </a:r>
            <a:r>
              <a:rPr lang="fr-FR" sz="8600" b="1" dirty="0" smtClean="0">
                <a:solidFill>
                  <a:schemeClr val="tx1"/>
                </a:solidFill>
              </a:rPr>
              <a:t>4 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8638790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8031480" y="1435685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281160" y="1112520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paire </a:t>
            </a:r>
            <a:r>
              <a:rPr lang="fr-FR" dirty="0" smtClean="0"/>
              <a:t>de basket vaut 10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28360" y="4937760"/>
            <a:ext cx="1524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092440" y="358140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092440" y="249936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357360" y="214571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bonhomme </a:t>
            </a:r>
            <a:r>
              <a:rPr lang="fr-FR" dirty="0"/>
              <a:t>vaut 5 s’il est  </a:t>
            </a:r>
            <a:r>
              <a:rPr lang="fr-FR" b="1" dirty="0"/>
              <a:t>sans basket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357360" y="3238500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cornets valent 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2862" y="5844540"/>
            <a:ext cx="77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Calcul à effectuer : 5 + (5+10+4) x 2 = 5 + 19 x 2 = 5 + 38 =  </a:t>
            </a:r>
            <a:r>
              <a:rPr lang="fr-FR" sz="2400" b="1" dirty="0" smtClean="0"/>
              <a:t>43</a:t>
            </a:r>
            <a:endParaRPr lang="fr-FR" sz="2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0920" y="4430679"/>
            <a:ext cx="643954" cy="825273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8138160" y="4617720"/>
            <a:ext cx="103632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281160" y="4173974"/>
            <a:ext cx="224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seule basket, le bonhomme porte une paire de basket mais aussi 2 cornets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934105"/>
            <a:ext cx="4250371" cy="4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695" y="762000"/>
            <a:ext cx="7997952" cy="92202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A vous d’inventer des énigmes…</a:t>
            </a:r>
            <a:endParaRPr lang="fr-FR" sz="2700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590">
            <a:off x="5573323" y="3231895"/>
            <a:ext cx="1697849" cy="1910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2112389"/>
            <a:ext cx="2198257" cy="20745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335">
            <a:off x="2962698" y="3479768"/>
            <a:ext cx="2263140" cy="22631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90" y="1907171"/>
            <a:ext cx="2189713" cy="14571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641" y="1576166"/>
            <a:ext cx="1768068" cy="178816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3971964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360" y="829845"/>
            <a:ext cx="7132510" cy="38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520868" y="5095183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chemeClr val="tx1"/>
                </a:solidFill>
              </a:rPr>
              <a:t>D – </a:t>
            </a:r>
            <a:r>
              <a:rPr lang="fr-FR" sz="3000" dirty="0" smtClean="0">
                <a:solidFill>
                  <a:schemeClr val="tx1"/>
                </a:solidFill>
              </a:rPr>
              <a:t>Quelle est la hauteur du peuplier?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819828" y="611772"/>
            <a:ext cx="6418841" cy="8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solidFill>
                  <a:schemeClr val="tx1"/>
                </a:solidFill>
              </a:rPr>
              <a:t>Les points O, A et S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points O, B et P sont alignés.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Les droites (AB) et (SP) sont parallèles.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10840"/>
            <a:ext cx="14725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191000" y="4254366"/>
            <a:ext cx="7162799" cy="124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800" b="1" dirty="0" smtClean="0">
                <a:solidFill>
                  <a:schemeClr val="tx1"/>
                </a:solidFill>
              </a:rPr>
              <a:t>E – </a:t>
            </a:r>
            <a:r>
              <a:rPr lang="fr-FR" sz="5800" dirty="0" smtClean="0">
                <a:solidFill>
                  <a:schemeClr val="tx1"/>
                </a:solidFill>
              </a:rPr>
              <a:t>Quelle est la valeur de </a:t>
            </a:r>
            <a:r>
              <a:rPr lang="fr-FR" sz="12800" b="1" dirty="0">
                <a:solidFill>
                  <a:schemeClr val="tx1"/>
                </a:solidFill>
                <a:latin typeface="Edwardian Script ITC" pitchFamily="66" charset="0"/>
              </a:rPr>
              <a:t>x</a:t>
            </a:r>
            <a:r>
              <a:rPr lang="fr-FR" sz="1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58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sz="2700" dirty="0" smtClean="0"/>
              <a:t>Lundi </a:t>
            </a:r>
            <a:endParaRPr lang="fr-FR" sz="27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331368" y="1424539"/>
            <a:ext cx="6564430" cy="2829827"/>
          </a:xfrm>
        </p:spPr>
        <p:txBody>
          <a:bodyPr anchor="ctr" anchorCtr="1">
            <a:normAutofit fontScale="850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fr-FR" sz="24000" dirty="0" smtClean="0">
                <a:solidFill>
                  <a:schemeClr val="tx1"/>
                </a:solidFill>
                <a:latin typeface="Edwardian Script ITC" pitchFamily="66" charset="0"/>
              </a:rPr>
              <a:t>x</a:t>
            </a:r>
            <a:r>
              <a:rPr lang="fr-FR" sz="9600" dirty="0" smtClean="0">
                <a:solidFill>
                  <a:schemeClr val="tx1"/>
                </a:solidFill>
                <a:latin typeface="Comic Sans MS" pitchFamily="66" charset="0"/>
              </a:rPr>
              <a:t>  + 4 = 10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fr-FR" sz="36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Résultat de recherche d'images pour &quot;maths calcul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51"/>
          <a:stretch/>
        </p:blipFill>
        <p:spPr bwMode="auto">
          <a:xfrm>
            <a:off x="1572260" y="2275840"/>
            <a:ext cx="1579880" cy="120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cherche une chanson pour faire silence - école petite sec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" y="2895600"/>
            <a:ext cx="147256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9525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975" y="781050"/>
            <a:ext cx="7997952" cy="386715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Chut! On calcule.</a:t>
            </a:r>
            <a:br>
              <a:rPr lang="fr-FR" sz="4800" dirty="0" smtClean="0"/>
            </a:br>
            <a:r>
              <a:rPr lang="fr-FR" sz="2800" dirty="0"/>
              <a:t>Niveau Collège – </a:t>
            </a:r>
            <a:r>
              <a:rPr lang="fr-FR" sz="2800" dirty="0" smtClean="0"/>
              <a:t>3ème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700" dirty="0" smtClean="0"/>
              <a:t>Lundi 15 mars 2021</a:t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4800" b="1" dirty="0" smtClean="0"/>
              <a:t>CORRECTION</a:t>
            </a:r>
            <a:endParaRPr lang="fr-FR" sz="4800" b="1" dirty="0"/>
          </a:p>
        </p:txBody>
      </p:sp>
      <p:sp>
        <p:nvSpPr>
          <p:cNvPr id="4" name="AutoShape 2" descr="Résultat de recherche d'images pour &quot;lycée queneau villeneuve d'ascq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lycée paul hazard armentièr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36FD04-ED77-624E-9552-BFBD2816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41" y="1719060"/>
            <a:ext cx="1768068" cy="178816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4218261"/>
            <a:ext cx="2431351" cy="42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9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1037</TotalTime>
  <Words>1364</Words>
  <Application>Microsoft Office PowerPoint</Application>
  <PresentationFormat>Grand écran</PresentationFormat>
  <Paragraphs>285</Paragraphs>
  <Slides>58</Slides>
  <Notes>46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6" baseType="lpstr">
      <vt:lpstr>Calibri</vt:lpstr>
      <vt:lpstr>Cambria Math</vt:lpstr>
      <vt:lpstr>Comic Sans MS</vt:lpstr>
      <vt:lpstr>Corbel</vt:lpstr>
      <vt:lpstr>Edwardian Script ITC</vt:lpstr>
      <vt:lpstr>Symbol</vt:lpstr>
      <vt:lpstr>Wingdings 2</vt:lpstr>
      <vt:lpstr>Cadre</vt:lpstr>
      <vt:lpstr>Chut! On calcule. Niveau Collège – 3ème </vt:lpstr>
      <vt:lpstr>Chut! On calcule. Niveau Collège – 3ème Lundi 15 mars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Lundi 15 mars 2021   CORRECTION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Mardi 16 mars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Mardi 16 mars 2021   CORRECTION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Jeudi 18 mars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Jeudi 18 mars 2021    CORRECTION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Vendredi 19 mars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Chut! On calcule. Niveau Collège – 3ème Vendredi 19 mars 2021   CORRECTION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vous d’inventer des énigmes…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Collège Paul Eluard – Cysoing Lundi 26 novembre 2018</dc:title>
  <dc:creator>utilisateur</dc:creator>
  <cp:lastModifiedBy>Franck Verdier</cp:lastModifiedBy>
  <cp:revision>222</cp:revision>
  <dcterms:created xsi:type="dcterms:W3CDTF">2018-10-10T14:17:01Z</dcterms:created>
  <dcterms:modified xsi:type="dcterms:W3CDTF">2021-02-07T20:05:55Z</dcterms:modified>
</cp:coreProperties>
</file>